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4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Override5.xml" ContentType="application/vnd.openxmlformats-officedocument.themeOverride+xml"/>
  <Override PartName="/ppt/tags/tag29.xml" ContentType="application/vnd.openxmlformats-officedocument.presentationml.tags+xml"/>
  <Override PartName="/ppt/theme/themeOverride6.xml" ContentType="application/vnd.openxmlformats-officedocument.themeOverride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18"/>
  </p:notesMasterIdLst>
  <p:sldIdLst>
    <p:sldId id="291" r:id="rId3"/>
    <p:sldId id="294" r:id="rId4"/>
    <p:sldId id="292" r:id="rId5"/>
    <p:sldId id="296" r:id="rId6"/>
    <p:sldId id="331" r:id="rId7"/>
    <p:sldId id="310" r:id="rId8"/>
    <p:sldId id="332" r:id="rId9"/>
    <p:sldId id="333" r:id="rId10"/>
    <p:sldId id="334" r:id="rId11"/>
    <p:sldId id="317" r:id="rId12"/>
    <p:sldId id="325" r:id="rId13"/>
    <p:sldId id="326" r:id="rId14"/>
    <p:sldId id="324" r:id="rId15"/>
    <p:sldId id="327" r:id="rId16"/>
    <p:sldId id="295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09"/>
    <a:srgbClr val="F9B119"/>
    <a:srgbClr val="E29408"/>
    <a:srgbClr val="423812"/>
    <a:srgbClr val="160D2D"/>
    <a:srgbClr val="241233"/>
    <a:srgbClr val="2A240C"/>
    <a:srgbClr val="633532"/>
    <a:srgbClr val="FEF328"/>
    <a:srgbClr val="F7A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>
        <p:scale>
          <a:sx n="75" d="100"/>
          <a:sy n="75" d="100"/>
        </p:scale>
        <p:origin x="18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水, 大, 监控, 空气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403" y="1718682"/>
            <a:ext cx="5797886" cy="194687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14296" y="4018551"/>
            <a:ext cx="4543994" cy="77918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船, 小, 海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  <p:sp>
        <p:nvSpPr>
          <p:cNvPr id="11" name="标题 10"/>
          <p:cNvSpPr>
            <a:spLocks noGrp="1"/>
          </p:cNvSpPr>
          <p:nvPr>
            <p:ph type="ctrTitle" hasCustomPrompt="1"/>
          </p:nvPr>
        </p:nvSpPr>
        <p:spPr>
          <a:xfrm>
            <a:off x="5086349" y="1512888"/>
            <a:ext cx="64325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水, 船, 小, 伞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8054" y="2268543"/>
            <a:ext cx="5677105" cy="113347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48054" y="3429001"/>
            <a:ext cx="5677105" cy="965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船, 小, 海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  <p:sp>
        <p:nvSpPr>
          <p:cNvPr id="11" name="标题 10"/>
          <p:cNvSpPr>
            <a:spLocks noGrp="1"/>
          </p:cNvSpPr>
          <p:nvPr>
            <p:ph type="ctrTitle" hasCustomPrompt="1"/>
          </p:nvPr>
        </p:nvSpPr>
        <p:spPr>
          <a:xfrm>
            <a:off x="5086349" y="1512888"/>
            <a:ext cx="6432553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水, 大, 监控, 空气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403" y="1718682"/>
            <a:ext cx="5797886" cy="194687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14296" y="4018551"/>
            <a:ext cx="4543994" cy="77918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水, 船, 小, 伞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8054" y="2268543"/>
            <a:ext cx="5677105" cy="113347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48054" y="3429001"/>
            <a:ext cx="5677105" cy="965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3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3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3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3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0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8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7.png"/><Relationship Id="rId17" Type="http://schemas.openxmlformats.org/officeDocument/2006/relationships/image" Target="../media/image12.jpeg"/><Relationship Id="rId2" Type="http://schemas.openxmlformats.org/officeDocument/2006/relationships/tags" Target="../tags/tag7.xml"/><Relationship Id="rId16" Type="http://schemas.openxmlformats.org/officeDocument/2006/relationships/image" Target="../media/image11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6.png"/><Relationship Id="rId5" Type="http://schemas.openxmlformats.org/officeDocument/2006/relationships/tags" Target="../tags/tag10.xml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tags" Target="../tags/tag9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0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8.png"/><Relationship Id="rId5" Type="http://schemas.openxmlformats.org/officeDocument/2006/relationships/tags" Target="../tags/tag22.xml"/><Relationship Id="rId10" Type="http://schemas.openxmlformats.org/officeDocument/2006/relationships/image" Target="../media/image17.png"/><Relationship Id="rId4" Type="http://schemas.openxmlformats.org/officeDocument/2006/relationships/tags" Target="../tags/tag21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ṥľïḍ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ŝ1iďè"/>
          <p:cNvSpPr>
            <a:spLocks noGrp="1"/>
          </p:cNvSpPr>
          <p:nvPr>
            <p:ph type="ctrTitle"/>
          </p:nvPr>
        </p:nvSpPr>
        <p:spPr>
          <a:xfrm>
            <a:off x="756920" y="2455564"/>
            <a:ext cx="5797886" cy="1946871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Arial" panose="020B0604020202020204" pitchFamily="34" charset="0"/>
              </a:rPr>
              <a:t>Image</a:t>
            </a:r>
            <a:r>
              <a:rPr dirty="0">
                <a:sym typeface="Arial" panose="020B0604020202020204" pitchFamily="34" charset="0"/>
              </a:rPr>
              <a:t> edge information extraction system based on FPGA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6" name="íS1iḑè"/>
          <p:cNvSpPr>
            <a:spLocks noGrp="1"/>
          </p:cNvSpPr>
          <p:nvPr>
            <p:ph type="subTitle" idx="1"/>
          </p:nvPr>
        </p:nvSpPr>
        <p:spPr>
          <a:xfrm>
            <a:off x="1914296" y="4018551"/>
            <a:ext cx="4543994" cy="779189"/>
          </a:xfrm>
        </p:spPr>
        <p:txBody>
          <a:bodyPr/>
          <a:lstStyle/>
          <a:p>
            <a:r>
              <a:rPr lang="zh-CN" altLang="en-US" sz="2000" b="1" dirty="0">
                <a:sym typeface="Arial" panose="020B0604020202020204" pitchFamily="34" charset="0"/>
              </a:rPr>
              <a:t>基于</a:t>
            </a:r>
            <a:r>
              <a:rPr lang="en-US" altLang="zh-CN" sz="2000" b="1" dirty="0">
                <a:sym typeface="Arial" panose="020B0604020202020204" pitchFamily="34" charset="0"/>
              </a:rPr>
              <a:t>FPGA</a:t>
            </a:r>
            <a:r>
              <a:rPr lang="zh-CN" altLang="en-US" sz="2000" b="1" dirty="0">
                <a:sym typeface="Arial" panose="020B0604020202020204" pitchFamily="34" charset="0"/>
              </a:rPr>
              <a:t>的图像边缘信息提取系统</a:t>
            </a:r>
          </a:p>
        </p:txBody>
      </p:sp>
      <p:sp>
        <p:nvSpPr>
          <p:cNvPr id="7" name="iṥlíḑe"/>
          <p:cNvSpPr txBox="1"/>
          <p:nvPr/>
        </p:nvSpPr>
        <p:spPr>
          <a:xfrm>
            <a:off x="757060" y="5171969"/>
            <a:ext cx="22713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汇报人：陈思佑 张旭东</a:t>
            </a:r>
            <a:endParaRPr lang="en-US" altLang="zh-CN" sz="1600"/>
          </a:p>
          <a:p>
            <a:r>
              <a:rPr lang="en-US" altLang="zh-CN" sz="1600"/>
              <a:t>2023.04.03</a:t>
            </a:r>
            <a:endParaRPr lang="en-US" altLang="zh-CN" sz="1600" dirty="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13267"/>
            <a:ext cx="10858500" cy="10287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E</a:t>
            </a:r>
            <a:r>
              <a:rPr lang="zh-CN" altLang="en-US" dirty="0">
                <a:sym typeface="+mn-ea"/>
              </a:rPr>
              <a:t>dge extraction algorithm</a:t>
            </a:r>
            <a:br>
              <a:rPr lang="zh-CN" altLang="en-US" sz="2400" b="1" dirty="0"/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400" y="1408430"/>
            <a:ext cx="1859915" cy="476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b="1"/>
              <a:t>Sobel operator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9750" y="1951355"/>
            <a:ext cx="4893945" cy="3122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43270" y="1951355"/>
            <a:ext cx="4819650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8650" y="3811270"/>
            <a:ext cx="50888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使用三个长度为</a:t>
            </a:r>
            <a:r>
              <a:rPr lang="en-US" altLang="zh-CN"/>
              <a:t>640</a:t>
            </a:r>
            <a:r>
              <a:rPr lang="zh-CN" altLang="en-US"/>
              <a:t>的移位寄存器，分别存储前三行的数据（实际只存了前两行），在第三行第三个像素输入时开始计算当前点的像素值。</a:t>
            </a:r>
            <a:r>
              <a:rPr lang="zh-CN" altLang="en-US">
                <a:sym typeface="+mn-ea"/>
              </a:rPr>
              <a:t>当</a:t>
            </a:r>
            <a:r>
              <a:rPr lang="en-US" altLang="zh-CN">
                <a:sym typeface="+mn-ea"/>
              </a:rPr>
              <a:t>sobel</a:t>
            </a:r>
            <a:r>
              <a:rPr lang="zh-CN" altLang="en-US">
                <a:sym typeface="+mn-ea"/>
              </a:rPr>
              <a:t>计算后的值大于阈值认为是边缘。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7235" y="5287645"/>
            <a:ext cx="9436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思想：</a:t>
            </a:r>
            <a:r>
              <a:rPr lang="zh-CN" altLang="en-US">
                <a:sym typeface="+mn-ea"/>
              </a:rPr>
              <a:t>通过开关控制是否开启边缘提取算法</a:t>
            </a:r>
            <a:r>
              <a:rPr lang="zh-CN" altLang="en-US"/>
              <a:t>，在边缘时都</a:t>
            </a:r>
            <a:r>
              <a:rPr lang="en-US" altLang="zh-CN"/>
              <a:t>VGA</a:t>
            </a:r>
            <a:r>
              <a:rPr lang="zh-CN" altLang="en-US"/>
              <a:t>输出黑边，在能使用</a:t>
            </a:r>
            <a:r>
              <a:rPr lang="en-US" altLang="zh-CN"/>
              <a:t>sobel</a:t>
            </a:r>
            <a:r>
              <a:rPr lang="zh-CN" altLang="en-US"/>
              <a:t>算子计算时，</a:t>
            </a:r>
            <a:r>
              <a:rPr lang="en-US" altLang="zh-CN"/>
              <a:t>VGA</a:t>
            </a:r>
            <a:r>
              <a:rPr lang="zh-CN" altLang="en-US"/>
              <a:t>输出二值化的计算结果。</a:t>
            </a:r>
          </a:p>
          <a:p>
            <a:r>
              <a:rPr lang="zh-CN" altLang="en-US" b="1"/>
              <a:t>优势：</a:t>
            </a:r>
            <a:r>
              <a:rPr lang="zh-CN" altLang="en-US"/>
              <a:t>可以保持原有图像的输出时序，不会带来额外的延迟</a:t>
            </a:r>
          </a:p>
          <a:p>
            <a:r>
              <a:rPr lang="zh-CN" altLang="en-US" b="1"/>
              <a:t>缺点：</a:t>
            </a:r>
            <a:r>
              <a:rPr lang="zh-CN" altLang="en-US"/>
              <a:t>会损失图像边缘像素（无法计算</a:t>
            </a:r>
            <a:r>
              <a:rPr lang="en-US" altLang="zh-CN"/>
              <a:t>sobel</a:t>
            </a:r>
            <a:r>
              <a:rPr lang="zh-CN" altLang="en-US"/>
              <a:t>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13267"/>
            <a:ext cx="10858500" cy="1028700"/>
          </a:xfrm>
        </p:spPr>
        <p:txBody>
          <a:bodyPr/>
          <a:lstStyle/>
          <a:p>
            <a:r>
              <a:rPr lang="en-US" altLang="zh-CN" sz="2400" b="1" dirty="0">
                <a:sym typeface="+mn-ea"/>
              </a:rPr>
              <a:t>VGA display</a:t>
            </a:r>
            <a:br>
              <a:rPr lang="zh-CN" altLang="en-US" sz="2400" b="1" dirty="0"/>
            </a:b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77" y="1233499"/>
            <a:ext cx="7032246" cy="2535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413" y="3768729"/>
            <a:ext cx="6844474" cy="13656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413" y="5298655"/>
            <a:ext cx="6844474" cy="13228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64DCB1D-12BF-62CB-29AE-68F330746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313" y="675781"/>
            <a:ext cx="8619374" cy="48867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619" y="-97281"/>
            <a:ext cx="10858500" cy="1028700"/>
          </a:xfrm>
        </p:spPr>
        <p:txBody>
          <a:bodyPr/>
          <a:lstStyle/>
          <a:p>
            <a:r>
              <a:rPr lang="en-US" altLang="zh-CN" sz="2400" b="1" dirty="0">
                <a:sym typeface="+mn-ea"/>
              </a:rPr>
              <a:t>VGA display</a:t>
            </a:r>
            <a:br>
              <a:rPr lang="zh-CN" altLang="en-US" sz="2400" b="1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0A8B96-9944-EA1B-8A9E-49A05835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876" y="5748771"/>
            <a:ext cx="7516274" cy="8668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1í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ś1íḋe"/>
          <p:cNvSpPr>
            <a:spLocks noGrp="1"/>
          </p:cNvSpPr>
          <p:nvPr>
            <p:ph type="title"/>
          </p:nvPr>
        </p:nvSpPr>
        <p:spPr>
          <a:xfrm>
            <a:off x="3448054" y="2268543"/>
            <a:ext cx="5677105" cy="113347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Tahoma" panose="020B0604030504040204" pitchFamily="34" charset="0"/>
              </a:rPr>
              <a:t>Function and result</a:t>
            </a:r>
            <a:endParaRPr lang="zh-CN" altLang="en-US" dirty="0"/>
          </a:p>
        </p:txBody>
      </p:sp>
      <p:sp>
        <p:nvSpPr>
          <p:cNvPr id="8" name="işľïḓè"/>
          <p:cNvSpPr txBox="1"/>
          <p:nvPr/>
        </p:nvSpPr>
        <p:spPr>
          <a:xfrm>
            <a:off x="2208459" y="3048679"/>
            <a:ext cx="76842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0F2532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0F2532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îŝ1iḓe"/>
          <p:cNvGrpSpPr/>
          <p:nvPr/>
        </p:nvGrpSpPr>
        <p:grpSpPr>
          <a:xfrm>
            <a:off x="11121035" y="606633"/>
            <a:ext cx="412292" cy="856727"/>
            <a:chOff x="535189" y="2761214"/>
            <a:chExt cx="693581" cy="1441236"/>
          </a:xfrm>
        </p:grpSpPr>
        <p:cxnSp>
          <p:nvCxnSpPr>
            <p:cNvPr id="9" name="íšļïḍè"/>
            <p:cNvCxnSpPr/>
            <p:nvPr/>
          </p:nvCxnSpPr>
          <p:spPr>
            <a:xfrm flipH="1">
              <a:off x="723460" y="3369500"/>
              <a:ext cx="284989" cy="285918"/>
            </a:xfrm>
            <a:prstGeom prst="line">
              <a:avLst/>
            </a:prstGeom>
            <a:ln w="12700">
              <a:solidFill>
                <a:srgbClr val="0F253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ṡlíḍe"/>
            <p:cNvSpPr txBox="1"/>
            <p:nvPr/>
          </p:nvSpPr>
          <p:spPr>
            <a:xfrm>
              <a:off x="538009" y="2761214"/>
              <a:ext cx="687942" cy="567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F253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04</a:t>
              </a:r>
            </a:p>
          </p:txBody>
        </p:sp>
        <p:sp>
          <p:nvSpPr>
            <p:cNvPr id="11" name="i$ļíḓê"/>
            <p:cNvSpPr txBox="1"/>
            <p:nvPr/>
          </p:nvSpPr>
          <p:spPr>
            <a:xfrm>
              <a:off x="535189" y="3632915"/>
              <a:ext cx="693581" cy="569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F2532">
                      <a:alpha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05</a:t>
              </a:r>
            </a:p>
          </p:txBody>
        </p:sp>
      </p:grp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13267"/>
            <a:ext cx="10858500" cy="1028700"/>
          </a:xfrm>
        </p:spPr>
        <p:txBody>
          <a:bodyPr/>
          <a:lstStyle/>
          <a:p>
            <a:r>
              <a:rPr lang="en-US" altLang="zh-CN" sz="2400" b="1" dirty="0">
                <a:sym typeface="+mn-ea"/>
              </a:rPr>
              <a:t>VGA display</a:t>
            </a:r>
            <a:br>
              <a:rPr lang="zh-CN" altLang="en-US" sz="2400" b="1" dirty="0"/>
            </a:br>
            <a:endParaRPr lang="zh-CN" altLang="en-US" dirty="0"/>
          </a:p>
        </p:txBody>
      </p:sp>
      <p:pic>
        <p:nvPicPr>
          <p:cNvPr id="3" name="124959735672319800394448372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306" y="1258529"/>
            <a:ext cx="7635202" cy="4294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ṣļï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śḻiḑê"/>
          <p:cNvSpPr>
            <a:spLocks noGrp="1"/>
          </p:cNvSpPr>
          <p:nvPr>
            <p:ph type="ctrTitle"/>
          </p:nvPr>
        </p:nvSpPr>
        <p:spPr>
          <a:xfrm>
            <a:off x="5086349" y="1512888"/>
            <a:ext cx="6432553" cy="2387600"/>
          </a:xfrm>
        </p:spPr>
        <p:txBody>
          <a:bodyPr/>
          <a:lstStyle/>
          <a:p>
            <a:r>
              <a:rPr lang="en-US" altLang="zh-CN" dirty="0"/>
              <a:t>Thanks !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9" name="ïṡḷîḋê"/>
          <p:cNvGrpSpPr/>
          <p:nvPr/>
        </p:nvGrpSpPr>
        <p:grpSpPr>
          <a:xfrm>
            <a:off x="11121035" y="606633"/>
            <a:ext cx="412293" cy="856727"/>
            <a:chOff x="535189" y="2761214"/>
            <a:chExt cx="693583" cy="1441236"/>
          </a:xfrm>
        </p:grpSpPr>
        <p:cxnSp>
          <p:nvCxnSpPr>
            <p:cNvPr id="10" name="îśḷïḓé"/>
            <p:cNvCxnSpPr/>
            <p:nvPr/>
          </p:nvCxnSpPr>
          <p:spPr>
            <a:xfrm flipH="1">
              <a:off x="723460" y="3369500"/>
              <a:ext cx="284989" cy="285918"/>
            </a:xfrm>
            <a:prstGeom prst="line">
              <a:avLst/>
            </a:prstGeom>
            <a:ln w="12700">
              <a:solidFill>
                <a:srgbClr val="0F253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$ļïďè"/>
            <p:cNvSpPr txBox="1"/>
            <p:nvPr/>
          </p:nvSpPr>
          <p:spPr>
            <a:xfrm>
              <a:off x="535189" y="2761214"/>
              <a:ext cx="693583" cy="569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F2532"/>
                  </a:solidFill>
                </a:rPr>
                <a:t>05</a:t>
              </a:r>
            </a:p>
          </p:txBody>
        </p:sp>
        <p:sp>
          <p:nvSpPr>
            <p:cNvPr id="12" name="îŝ1ïḑè"/>
            <p:cNvSpPr txBox="1"/>
            <p:nvPr/>
          </p:nvSpPr>
          <p:spPr>
            <a:xfrm>
              <a:off x="535189" y="3632915"/>
              <a:ext cx="693581" cy="569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F2532">
                      <a:alpha val="50000"/>
                    </a:srgbClr>
                  </a:solidFill>
                </a:rPr>
                <a:t>05</a:t>
              </a:r>
            </a:p>
          </p:txBody>
        </p:sp>
      </p:grp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ľïd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îşļíḓè"/>
          <p:cNvGrpSpPr/>
          <p:nvPr/>
        </p:nvGrpSpPr>
        <p:grpSpPr>
          <a:xfrm>
            <a:off x="757284" y="1700808"/>
            <a:ext cx="10763205" cy="4083608"/>
            <a:chOff x="757282" y="1700808"/>
            <a:chExt cx="10763205" cy="4083608"/>
          </a:xfrm>
        </p:grpSpPr>
        <p:grpSp>
          <p:nvGrpSpPr>
            <p:cNvPr id="4" name="îṩ1ïd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6" name="îšḷïdé"/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600" b="0" dirty="0">
                    <a:latin typeface="+mn-lt"/>
                    <a:ea typeface="+mn-ea"/>
                    <a:sym typeface="+mn-lt"/>
                  </a:rPr>
                  <a:t>System framework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600" b="0" dirty="0">
                    <a:latin typeface="+mn-lt"/>
                    <a:ea typeface="+mn-ea"/>
                    <a:sym typeface="+mn-lt"/>
                  </a:rPr>
                  <a:t>Module design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3600" b="0" dirty="0">
                    <a:latin typeface="+mn-lt"/>
                    <a:ea typeface="+mn-ea"/>
                    <a:sym typeface="+mn-lt"/>
                  </a:rPr>
                  <a:t>F</a:t>
                </a:r>
                <a:r>
                  <a:rPr lang="zh-CN" altLang="en-US" sz="3600" b="0" dirty="0">
                    <a:latin typeface="+mn-lt"/>
                    <a:ea typeface="+mn-ea"/>
                    <a:sym typeface="+mn-lt"/>
                  </a:rPr>
                  <a:t>unctions and results</a:t>
                </a:r>
              </a:p>
            </p:txBody>
          </p:sp>
          <p:cxnSp>
            <p:nvCxnSpPr>
              <p:cNvPr id="7" name="íšḻîḑé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" name="îṥļiḑe"/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</a:t>
                </a:r>
                <a:r>
                  <a:rPr lang="tr-TR" sz="135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  </a:t>
                </a:r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TS</a:t>
                </a:r>
              </a:p>
            </p:txBody>
          </p:sp>
        </p:grpSp>
        <p:sp>
          <p:nvSpPr>
            <p:cNvPr id="5" name="iSļïďê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1í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ś1íḋe"/>
          <p:cNvSpPr>
            <a:spLocks noGrp="1"/>
          </p:cNvSpPr>
          <p:nvPr>
            <p:ph type="title"/>
          </p:nvPr>
        </p:nvSpPr>
        <p:spPr>
          <a:xfrm>
            <a:off x="3378839" y="2805118"/>
            <a:ext cx="5677105" cy="1133475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System Framework</a:t>
            </a:r>
          </a:p>
        </p:txBody>
      </p:sp>
      <p:sp>
        <p:nvSpPr>
          <p:cNvPr id="8" name="işľïḓè"/>
          <p:cNvSpPr txBox="1"/>
          <p:nvPr/>
        </p:nvSpPr>
        <p:spPr>
          <a:xfrm>
            <a:off x="2208459" y="3048679"/>
            <a:ext cx="76842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îŝ1iḓe"/>
          <p:cNvGrpSpPr/>
          <p:nvPr/>
        </p:nvGrpSpPr>
        <p:grpSpPr>
          <a:xfrm>
            <a:off x="11122711" y="606633"/>
            <a:ext cx="408941" cy="855358"/>
            <a:chOff x="538008" y="2761214"/>
            <a:chExt cx="687943" cy="1438933"/>
          </a:xfrm>
        </p:grpSpPr>
        <p:cxnSp>
          <p:nvCxnSpPr>
            <p:cNvPr id="9" name="íšļïḍè"/>
            <p:cNvCxnSpPr/>
            <p:nvPr/>
          </p:nvCxnSpPr>
          <p:spPr>
            <a:xfrm flipH="1">
              <a:off x="723460" y="3369500"/>
              <a:ext cx="284989" cy="285918"/>
            </a:xfrm>
            <a:prstGeom prst="line">
              <a:avLst/>
            </a:prstGeom>
            <a:ln w="12700">
              <a:solidFill>
                <a:srgbClr val="0F253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ṡlíḍe"/>
            <p:cNvSpPr txBox="1"/>
            <p:nvPr/>
          </p:nvSpPr>
          <p:spPr>
            <a:xfrm>
              <a:off x="538009" y="2761214"/>
              <a:ext cx="687942" cy="567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F2532"/>
                  </a:solidFill>
                </a:rPr>
                <a:t>01</a:t>
              </a:r>
            </a:p>
          </p:txBody>
        </p:sp>
        <p:sp>
          <p:nvSpPr>
            <p:cNvPr id="11" name="i$ļíḓê"/>
            <p:cNvSpPr txBox="1"/>
            <p:nvPr/>
          </p:nvSpPr>
          <p:spPr>
            <a:xfrm>
              <a:off x="538008" y="3632915"/>
              <a:ext cx="687942" cy="567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F2532">
                      <a:alpha val="50000"/>
                    </a:srgbClr>
                  </a:solidFill>
                </a:rPr>
                <a:t>03</a:t>
              </a:r>
            </a:p>
          </p:txBody>
        </p:sp>
      </p:grp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ï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>
            <p:custDataLst>
              <p:tags r:id="rId2"/>
            </p:custDataLst>
          </p:nvPr>
        </p:nvSpPr>
        <p:spPr>
          <a:xfrm>
            <a:off x="4125595" y="1275715"/>
            <a:ext cx="3566795" cy="4462145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43585" y="1275715"/>
            <a:ext cx="2873375" cy="4462145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ísľiḑé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Hardware structure</a:t>
            </a:r>
          </a:p>
        </p:txBody>
      </p:sp>
      <p:pic>
        <p:nvPicPr>
          <p:cNvPr id="15" name="图片 14" descr="3b32313536303236313b644450cf593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6740" y="1420495"/>
            <a:ext cx="507365" cy="5073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1530" y="2180590"/>
            <a:ext cx="2750185" cy="22193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74115" y="4944110"/>
            <a:ext cx="202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OV5640 Camera</a:t>
            </a:r>
          </a:p>
        </p:txBody>
      </p:sp>
      <p:pic>
        <p:nvPicPr>
          <p:cNvPr id="100" name="图片 99"/>
          <p:cNvPicPr/>
          <p:nvPr/>
        </p:nvPicPr>
        <p:blipFill>
          <a:blip r:embed="rId12"/>
          <a:stretch>
            <a:fillRect/>
          </a:stretch>
        </p:blipFill>
        <p:spPr>
          <a:xfrm>
            <a:off x="4465955" y="2180590"/>
            <a:ext cx="3055620" cy="231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 descr="32313538393032393b32313538383638373b96c6621075358def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10225" y="1420495"/>
            <a:ext cx="507365" cy="5073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4896485" y="4944110"/>
            <a:ext cx="202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Nexy4 DDR</a:t>
            </a:r>
          </a:p>
        </p:txBody>
      </p:sp>
      <p:sp>
        <p:nvSpPr>
          <p:cNvPr id="22" name="圆角矩形 21"/>
          <p:cNvSpPr/>
          <p:nvPr>
            <p:custDataLst>
              <p:tags r:id="rId5"/>
            </p:custDataLst>
          </p:nvPr>
        </p:nvSpPr>
        <p:spPr>
          <a:xfrm>
            <a:off x="8201025" y="1275715"/>
            <a:ext cx="2873375" cy="4462145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3b32313538323038353b663e793a5668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3710" y="1420495"/>
            <a:ext cx="507365" cy="50736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17"/>
          <a:stretch>
            <a:fillRect/>
          </a:stretch>
        </p:blipFill>
        <p:spPr>
          <a:xfrm>
            <a:off x="8256270" y="2180590"/>
            <a:ext cx="2697480" cy="2162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8695055" y="4944110"/>
            <a:ext cx="202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VGA displayer</a:t>
            </a:r>
          </a:p>
        </p:txBody>
      </p:sp>
      <p:cxnSp>
        <p:nvCxnSpPr>
          <p:cNvPr id="25" name="直接箭头连接符 24"/>
          <p:cNvCxnSpPr>
            <a:stCxn id="16" idx="3"/>
          </p:cNvCxnSpPr>
          <p:nvPr/>
        </p:nvCxnSpPr>
        <p:spPr>
          <a:xfrm flipV="1">
            <a:off x="3561715" y="3284220"/>
            <a:ext cx="530225" cy="6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7"/>
            </p:custDataLst>
          </p:nvPr>
        </p:nvCxnSpPr>
        <p:spPr>
          <a:xfrm flipV="1">
            <a:off x="7670800" y="3290570"/>
            <a:ext cx="530225" cy="6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lï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ľiḑé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System structure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659A43-0860-4BAB-43C3-88DB0BF3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25" y="1203904"/>
            <a:ext cx="9354856" cy="534427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1íḋ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şľïḓè"/>
          <p:cNvSpPr txBox="1"/>
          <p:nvPr/>
        </p:nvSpPr>
        <p:spPr>
          <a:xfrm>
            <a:off x="2208459" y="3048679"/>
            <a:ext cx="76842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îŝ1iḓe"/>
          <p:cNvGrpSpPr/>
          <p:nvPr/>
        </p:nvGrpSpPr>
        <p:grpSpPr>
          <a:xfrm>
            <a:off x="11122711" y="606633"/>
            <a:ext cx="408940" cy="855358"/>
            <a:chOff x="538008" y="2761214"/>
            <a:chExt cx="687943" cy="1438933"/>
          </a:xfrm>
        </p:grpSpPr>
        <p:cxnSp>
          <p:nvCxnSpPr>
            <p:cNvPr id="9" name="íšļïḍè"/>
            <p:cNvCxnSpPr/>
            <p:nvPr/>
          </p:nvCxnSpPr>
          <p:spPr>
            <a:xfrm flipH="1">
              <a:off x="723460" y="3369500"/>
              <a:ext cx="284989" cy="285918"/>
            </a:xfrm>
            <a:prstGeom prst="line">
              <a:avLst/>
            </a:prstGeom>
            <a:ln w="12700">
              <a:solidFill>
                <a:srgbClr val="0F2532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ṡlíḍe"/>
            <p:cNvSpPr txBox="1"/>
            <p:nvPr/>
          </p:nvSpPr>
          <p:spPr>
            <a:xfrm>
              <a:off x="538009" y="2761214"/>
              <a:ext cx="687942" cy="567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F2532"/>
                  </a:solidFill>
                </a:rPr>
                <a:t>02</a:t>
              </a:r>
            </a:p>
          </p:txBody>
        </p:sp>
        <p:sp>
          <p:nvSpPr>
            <p:cNvPr id="11" name="i$ļíḓê"/>
            <p:cNvSpPr txBox="1"/>
            <p:nvPr/>
          </p:nvSpPr>
          <p:spPr>
            <a:xfrm>
              <a:off x="538008" y="3632915"/>
              <a:ext cx="687942" cy="567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F2532">
                      <a:alpha val="50000"/>
                    </a:srgbClr>
                  </a:solidFill>
                </a:rPr>
                <a:t>03</a:t>
              </a:r>
            </a:p>
          </p:txBody>
        </p:sp>
      </p:grpSp>
      <p:sp>
        <p:nvSpPr>
          <p:cNvPr id="2" name="iś1íḋe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378839" y="2805118"/>
            <a:ext cx="5677105" cy="1133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Module Design</a:t>
            </a: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OV5640 Power on Module</a:t>
            </a: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400" y="1492885"/>
            <a:ext cx="5091430" cy="27584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48105" y="4591685"/>
            <a:ext cx="8994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使用计数器与时钟进行定时，上电</a:t>
            </a:r>
            <a:r>
              <a:rPr lang="en-US" altLang="zh-CN"/>
              <a:t>6MS</a:t>
            </a:r>
            <a:r>
              <a:rPr lang="zh-CN" altLang="en-US"/>
              <a:t>后讲</a:t>
            </a:r>
            <a:r>
              <a:rPr lang="en-US" altLang="zh-CN"/>
              <a:t>PWDN</a:t>
            </a:r>
            <a:r>
              <a:rPr lang="zh-CN" altLang="en-US"/>
              <a:t>电平拉低，</a:t>
            </a:r>
            <a:r>
              <a:rPr lang="en-US" altLang="zh-CN"/>
              <a:t>2MS</a:t>
            </a:r>
            <a:r>
              <a:rPr lang="zh-CN" altLang="en-US"/>
              <a:t>后拉高</a:t>
            </a:r>
            <a:r>
              <a:rPr lang="en-US" altLang="zh-CN"/>
              <a:t>RESET</a:t>
            </a:r>
            <a:r>
              <a:rPr lang="zh-CN" altLang="en-US"/>
              <a:t>信号，</a:t>
            </a:r>
            <a:r>
              <a:rPr lang="en-US" altLang="zh-CN"/>
              <a:t>21MS</a:t>
            </a:r>
            <a:r>
              <a:rPr lang="zh-CN" altLang="en-US"/>
              <a:t>后输出</a:t>
            </a:r>
            <a:r>
              <a:rPr lang="en-US" altLang="zh-CN"/>
              <a:t>ready</a:t>
            </a:r>
            <a:r>
              <a:rPr lang="zh-CN" altLang="en-US"/>
              <a:t>信号，表示可以开始通过</a:t>
            </a:r>
            <a:r>
              <a:rPr lang="en-US" altLang="zh-CN"/>
              <a:t>SCCB</a:t>
            </a:r>
            <a:r>
              <a:rPr lang="zh-CN" altLang="en-US"/>
              <a:t>协议配置寄存器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24905" y="1564640"/>
            <a:ext cx="2752725" cy="1981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68435" y="2177415"/>
            <a:ext cx="2517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OV_PWDN</a:t>
            </a:r>
            <a:r>
              <a:rPr lang="zh-CN" altLang="en-US"/>
              <a:t>，</a:t>
            </a:r>
            <a:r>
              <a:rPr lang="en-US" altLang="zh-CN"/>
              <a:t>OV_RST   </a:t>
            </a:r>
          </a:p>
          <a:p>
            <a:r>
              <a:rPr lang="zh-CN" altLang="en-US"/>
              <a:t>均输出给摄像头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OV5640 SCCB and Register config Module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9265" y="3264535"/>
            <a:ext cx="5990590" cy="1144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69265" y="1649095"/>
            <a:ext cx="5989955" cy="962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1515" y="2927985"/>
            <a:ext cx="3651885" cy="307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传输数据格式（写）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1515" y="1269365"/>
            <a:ext cx="3651885" cy="307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SCCB</a:t>
            </a:r>
            <a:r>
              <a:rPr lang="zh-CN" altLang="en-US"/>
              <a:t>时序图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29070" y="3264535"/>
            <a:ext cx="5024755" cy="1251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/>
              <a:t>三步写操作</a:t>
            </a:r>
          </a:p>
          <a:p>
            <a:r>
              <a:rPr lang="en-US" altLang="zh-CN" sz="1600"/>
              <a:t>Phase1</a:t>
            </a:r>
            <a:r>
              <a:rPr lang="zh-CN" altLang="en-US" sz="1600"/>
              <a:t>：设备地址</a:t>
            </a:r>
            <a:r>
              <a:rPr lang="en-US" altLang="zh-CN" sz="1600"/>
              <a:t> [7:1] </a:t>
            </a:r>
            <a:r>
              <a:rPr lang="zh-CN" altLang="en-US" sz="1600"/>
              <a:t>读</a:t>
            </a:r>
            <a:r>
              <a:rPr lang="en-US" altLang="zh-CN" sz="1600"/>
              <a:t>/</a:t>
            </a:r>
            <a:r>
              <a:rPr lang="zh-CN" altLang="en-US" sz="1600"/>
              <a:t>写</a:t>
            </a:r>
            <a:r>
              <a:rPr lang="en-US" altLang="zh-CN" sz="1600"/>
              <a:t> [0]  1</a:t>
            </a:r>
            <a:r>
              <a:rPr lang="zh-CN" altLang="en-US" sz="1600"/>
              <a:t>读</a:t>
            </a:r>
            <a:r>
              <a:rPr lang="en-US" altLang="zh-CN" sz="1600"/>
              <a:t>0</a:t>
            </a:r>
            <a:r>
              <a:rPr lang="zh-CN" altLang="en-US" sz="1600"/>
              <a:t>写</a:t>
            </a:r>
          </a:p>
          <a:p>
            <a:r>
              <a:rPr lang="en-US" altLang="zh-CN" sz="1600"/>
              <a:t>Phase2</a:t>
            </a:r>
            <a:r>
              <a:rPr lang="zh-CN" altLang="en-US" sz="1600"/>
              <a:t>：操作寄存器地址</a:t>
            </a:r>
            <a:r>
              <a:rPr lang="en-US" altLang="zh-CN" sz="1600"/>
              <a:t> [15: 0]</a:t>
            </a:r>
          </a:p>
          <a:p>
            <a:r>
              <a:rPr lang="en-US" altLang="zh-CN" sz="1600"/>
              <a:t>Phase3</a:t>
            </a:r>
            <a:r>
              <a:rPr lang="zh-CN" altLang="en-US" sz="1600"/>
              <a:t>：写入数据</a:t>
            </a:r>
            <a:r>
              <a:rPr lang="en-US" altLang="zh-CN" sz="1600"/>
              <a:t> [7:0]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29070" y="1649095"/>
            <a:ext cx="55587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起始信号：在SIO_C为高电平时，SIO_D出现一个下降沿，则SCCB开始传输。</a:t>
            </a:r>
          </a:p>
          <a:p>
            <a:r>
              <a:rPr lang="zh-CN" altLang="en-US" sz="1600"/>
              <a:t>停止信号：在SIO_C为高电平时，SIO_D出现一个上升沿，则SCCB停止传输。</a:t>
            </a:r>
          </a:p>
          <a:p>
            <a:r>
              <a:rPr lang="zh-CN" altLang="en-US" sz="1600"/>
              <a:t>有效数据：在</a:t>
            </a:r>
            <a:r>
              <a:rPr lang="en-US" altLang="zh-CN" sz="1600"/>
              <a:t>SIO_C</a:t>
            </a:r>
            <a:r>
              <a:rPr lang="zh-CN" altLang="en-US" sz="1600"/>
              <a:t>高电平时的</a:t>
            </a:r>
            <a:r>
              <a:rPr lang="en-US" altLang="zh-CN" sz="1600"/>
              <a:t>SIO_D</a:t>
            </a:r>
            <a:r>
              <a:rPr lang="zh-CN" altLang="en-US" sz="1600"/>
              <a:t>有效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0400" y="4586605"/>
            <a:ext cx="2753995" cy="15855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4070" y="6216650"/>
            <a:ext cx="212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配置输出图像大小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898265" y="4529455"/>
            <a:ext cx="2560955" cy="4451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98265" y="5094605"/>
            <a:ext cx="2561590" cy="105854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4092575" y="6216650"/>
            <a:ext cx="212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配置输出像素格式</a:t>
            </a: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874510" y="4428490"/>
            <a:ext cx="5195570" cy="17437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450580" y="6172200"/>
            <a:ext cx="171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配置</a:t>
            </a:r>
            <a:r>
              <a:rPr lang="en-US" altLang="zh-CN"/>
              <a:t>PCLK</a:t>
            </a:r>
            <a:r>
              <a:rPr lang="zh-CN" altLang="en-US"/>
              <a:t>时钟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OV5640 Image Capture Module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8365" y="1196340"/>
            <a:ext cx="6227445" cy="2502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73595" y="16611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Formet: RGB444 (2 pclk 1 pixel)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004570" y="3994785"/>
          <a:ext cx="9940290" cy="2494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6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WR_hold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D_temp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0000RRRR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GGGGBBBB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0000RRRR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GGGGBBBB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89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D_out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00000000 00000000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00000000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0000RRRR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0000RRRR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GGGGBBBB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GGGGBBBB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0000RRRR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0000RRRR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GGGGBBBB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173595" y="2407920"/>
            <a:ext cx="4064000" cy="1290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VSYNC</a:t>
            </a:r>
            <a:r>
              <a:rPr lang="zh-CN" altLang="en-US"/>
              <a:t>：输出一帧图像后拉高</a:t>
            </a:r>
          </a:p>
          <a:p>
            <a:r>
              <a:rPr lang="en-US" altLang="zh-CN"/>
              <a:t>HREF</a:t>
            </a:r>
            <a:r>
              <a:rPr lang="zh-CN" altLang="en-US"/>
              <a:t>：输出一行图像后拉高</a:t>
            </a:r>
          </a:p>
          <a:p>
            <a:endParaRPr lang="zh-CN" altLang="en-US"/>
          </a:p>
          <a:p>
            <a:r>
              <a:rPr lang="en-US" altLang="zh-CN"/>
              <a:t>D</a:t>
            </a:r>
            <a:r>
              <a:rPr lang="zh-CN" altLang="en-US"/>
              <a:t>存入</a:t>
            </a:r>
            <a:r>
              <a:rPr lang="en-US" altLang="zh-CN"/>
              <a:t>BRAM</a:t>
            </a:r>
            <a:r>
              <a:rPr lang="zh-CN" altLang="en-US"/>
              <a:t>中，大小为</a:t>
            </a:r>
            <a:r>
              <a:rPr lang="en-US" altLang="zh-CN"/>
              <a:t>640*480</a:t>
            </a:r>
            <a:r>
              <a:rPr lang="zh-CN" altLang="en-US"/>
              <a:t>占用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621665"/>
  <p:tag name="KSO_WPP_MARK_KEY" val="1adddb5f-e6f5-4701-b655-cc8a9aab0842"/>
  <p:tag name="COMMONDATA" val="eyJoZGlkIjoiODViY2JkMjU3NGYzZTEwMzZmMGFkZWViYmNkYWU3N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VCG41N692855014;#VCG41N626224776;"/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73b2b2b-512f-49bc-9770-0d092f548a38}"/>
  <p:tag name="TABLE_ENDDRAG_ORIGIN_RECT" val="782*189"/>
  <p:tag name="TABLE_ENDDRAG_RECT" val="79*314*782*18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1">
  <a:themeElements>
    <a:clrScheme name="Office">
      <a:dk1>
        <a:srgbClr val="0F2532"/>
      </a:dk1>
      <a:lt1>
        <a:srgbClr val="FFFFFF"/>
      </a:lt1>
      <a:dk2>
        <a:srgbClr val="778495"/>
      </a:dk2>
      <a:lt2>
        <a:srgbClr val="F0F0F0"/>
      </a:lt2>
      <a:accent1>
        <a:srgbClr val="2A659A"/>
      </a:accent1>
      <a:accent2>
        <a:srgbClr val="1DCFD8"/>
      </a:accent2>
      <a:accent3>
        <a:srgbClr val="109ED8"/>
      </a:accent3>
      <a:accent4>
        <a:srgbClr val="1A5CC7"/>
      </a:accent4>
      <a:accent5>
        <a:srgbClr val="7475CC"/>
      </a:accent5>
      <a:accent6>
        <a:srgbClr val="64B7C9"/>
      </a:accent6>
      <a:hlink>
        <a:srgbClr val="4472C4"/>
      </a:hlink>
      <a:folHlink>
        <a:srgbClr val="BFBFBF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1">
  <a:themeElements>
    <a:clrScheme name="Office">
      <a:dk1>
        <a:srgbClr val="0F2532"/>
      </a:dk1>
      <a:lt1>
        <a:srgbClr val="FFFFFF"/>
      </a:lt1>
      <a:dk2>
        <a:srgbClr val="778495"/>
      </a:dk2>
      <a:lt2>
        <a:srgbClr val="F0F0F0"/>
      </a:lt2>
      <a:accent1>
        <a:srgbClr val="2A659A"/>
      </a:accent1>
      <a:accent2>
        <a:srgbClr val="1DCFD8"/>
      </a:accent2>
      <a:accent3>
        <a:srgbClr val="109ED8"/>
      </a:accent3>
      <a:accent4>
        <a:srgbClr val="1A5CC7"/>
      </a:accent4>
      <a:accent5>
        <a:srgbClr val="7475CC"/>
      </a:accent5>
      <a:accent6>
        <a:srgbClr val="64B7C9"/>
      </a:accent6>
      <a:hlink>
        <a:srgbClr val="4472C4"/>
      </a:hlink>
      <a:folHlink>
        <a:srgbClr val="BFBFBF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F2532"/>
    </a:dk1>
    <a:lt1>
      <a:srgbClr val="FFFFFF"/>
    </a:lt1>
    <a:dk2>
      <a:srgbClr val="778495"/>
    </a:dk2>
    <a:lt2>
      <a:srgbClr val="F0F0F0"/>
    </a:lt2>
    <a:accent1>
      <a:srgbClr val="2A659A"/>
    </a:accent1>
    <a:accent2>
      <a:srgbClr val="1DCFD8"/>
    </a:accent2>
    <a:accent3>
      <a:srgbClr val="109ED8"/>
    </a:accent3>
    <a:accent4>
      <a:srgbClr val="1A5CC7"/>
    </a:accent4>
    <a:accent5>
      <a:srgbClr val="7475CC"/>
    </a:accent5>
    <a:accent6>
      <a:srgbClr val="64B7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Yao</Template>
  <TotalTime>102</TotalTime>
  <Words>459</Words>
  <Application>Microsoft Office PowerPoint</Application>
  <PresentationFormat>宽屏</PresentationFormat>
  <Paragraphs>94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Arial</vt:lpstr>
      <vt:lpstr>Impact</vt:lpstr>
      <vt:lpstr>Tahoma</vt:lpstr>
      <vt:lpstr>主题1</vt:lpstr>
      <vt:lpstr>1_主题1</vt:lpstr>
      <vt:lpstr>Image edge information extraction system based on FPGA </vt:lpstr>
      <vt:lpstr>PowerPoint 演示文稿</vt:lpstr>
      <vt:lpstr>System Framework</vt:lpstr>
      <vt:lpstr>Hardware structure</vt:lpstr>
      <vt:lpstr>System structure</vt:lpstr>
      <vt:lpstr>PowerPoint 演示文稿</vt:lpstr>
      <vt:lpstr>OV5640 Power on Module</vt:lpstr>
      <vt:lpstr>OV5640 SCCB and Register config Module</vt:lpstr>
      <vt:lpstr>OV5640 Image Capture Module</vt:lpstr>
      <vt:lpstr>Edge extraction algorithm </vt:lpstr>
      <vt:lpstr>VGA display </vt:lpstr>
      <vt:lpstr>VGA display </vt:lpstr>
      <vt:lpstr>Function and result</vt:lpstr>
      <vt:lpstr>VGA display </vt:lpstr>
      <vt:lpstr>Thanks !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 Standard Template</dc:title>
  <dc:creator>Yao</dc:creator>
  <cp:lastModifiedBy>张 旭东</cp:lastModifiedBy>
  <cp:revision>21</cp:revision>
  <cp:lastPrinted>2021-06-27T16:00:00Z</cp:lastPrinted>
  <dcterms:created xsi:type="dcterms:W3CDTF">2021-06-27T16:00:00Z</dcterms:created>
  <dcterms:modified xsi:type="dcterms:W3CDTF">2023-05-28T14:14:52Z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409d089c-4c89-4121-b65b-0d16e378513e</vt:lpwstr>
  </property>
  <property fmtid="{D5CDD505-2E9C-101B-9397-08002B2CF9AE}" pid="3" name="ICV">
    <vt:lpwstr>542A6A17B8894D8AA812E9D9A71D0374_12</vt:lpwstr>
  </property>
  <property fmtid="{D5CDD505-2E9C-101B-9397-08002B2CF9AE}" pid="4" name="KSOProductBuildVer">
    <vt:lpwstr>2052-11.1.0.14309</vt:lpwstr>
  </property>
</Properties>
</file>